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11160125" cx="197993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657">
          <p15:clr>
            <a:srgbClr val="A4A3A4"/>
          </p15:clr>
        </p15:guide>
        <p15:guide id="2" orient="horz" pos="35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394147-90D0-4F73-B9D7-56E480441522}">
  <a:tblStyle styleId="{EE394147-90D0-4F73-B9D7-56E48044152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57"/>
        <p:guide pos="351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78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0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8" name="Google Shape;358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6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7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8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9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ТС заголовок в 1 строку c картинкой">
  <p:cSld name="40_ТС заголовок в 1 строку c картинкой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ТС заголовок в 1 строку c картинкой">
  <p:cSld name="38_ТС заголовок в 1 строку c картинкой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ТС заголовок в 1 строку c картинкой">
  <p:cSld name="34_ТС заголовок в 1 строку c картинкой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2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2"/>
          <p:cNvSpPr/>
          <p:nvPr/>
        </p:nvSpPr>
        <p:spPr>
          <a:xfrm flipH="1" rot="10800000">
            <a:off x="10520490" y="0"/>
            <a:ext cx="9287822" cy="10458916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ТС заголовок в 1 строку c картинкой">
  <p:cSld name="37_ТС заголовок в 1 строку c картинкой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3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3"/>
          <p:cNvSpPr/>
          <p:nvPr/>
        </p:nvSpPr>
        <p:spPr>
          <a:xfrm flipH="1" rot="10800000">
            <a:off x="10520490" y="10517"/>
            <a:ext cx="9287822" cy="10430470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ТС заголовок в 1 строку c картинкой">
  <p:cSld name="30_ТС заголовок в 1 строку c картинкой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/>
          <p:nvPr>
            <p:ph idx="2" type="pic"/>
          </p:nvPr>
        </p:nvSpPr>
        <p:spPr>
          <a:xfrm>
            <a:off x="1898372" y="6297147"/>
            <a:ext cx="17900930" cy="4862983"/>
          </a:xfrm>
          <a:prstGeom prst="snipRoundRect">
            <a:avLst>
              <a:gd fmla="val 28131" name="adj1"/>
              <a:gd fmla="val 0" name="adj2"/>
            </a:avLst>
          </a:prstGeom>
          <a:noFill/>
          <a:ln>
            <a:noFill/>
          </a:ln>
        </p:spPr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ТС заголовок в 1 строку c картинкой">
  <p:cSld name="28_ТС заголовок в 1 строку c картинкой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>
            <p:ph idx="2" type="pic"/>
          </p:nvPr>
        </p:nvSpPr>
        <p:spPr>
          <a:xfrm>
            <a:off x="4" y="-7288"/>
            <a:ext cx="9179673" cy="1044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ТС заголовок в 1 строку c картинкой">
  <p:cSld name="27_ТС заголовок в 1 строку c картинкой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/>
          <p:nvPr>
            <p:ph idx="2" type="pic"/>
          </p:nvPr>
        </p:nvSpPr>
        <p:spPr>
          <a:xfrm>
            <a:off x="13646317" y="5543"/>
            <a:ext cx="4539723" cy="104354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ТС заголовок в 1 строку c картинкой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/>
          <p:nvPr>
            <p:ph idx="1" type="body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7"/>
          <p:cNvSpPr txBox="1"/>
          <p:nvPr>
            <p:ph idx="2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С заголовок в 1 строку c картинкой">
  <p:cSld name="10_ТС заголовок в 1 строку c картинкой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402302" rtl="0" algn="l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8"/>
          <p:cNvSpPr txBox="1"/>
          <p:nvPr>
            <p:ph idx="4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ТС заголовок в 1 строку c картинкой">
  <p:cSld name="24_ТС заголовок в 1 строку c картинкой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/>
          <p:nvPr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ТС заголовок в 1 строку c картинкой">
  <p:cSld name="26_ТС заголовок в 1 строку c картинко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/>
          <p:nvPr/>
        </p:nvSpPr>
        <p:spPr>
          <a:xfrm rot="-5400000">
            <a:off x="8130786" y="-8129359"/>
            <a:ext cx="3525495" cy="19792216"/>
          </a:xfrm>
          <a:custGeom>
            <a:rect b="b" l="l" r="r" t="t"/>
            <a:pathLst>
              <a:path extrusionOk="0" h="19792216" w="3525495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ТС заголовок в 1 строку c картинкой">
  <p:cSld name="39_ТС заголовок в 1 строку c картинкой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С заголовок в 1 строку c картинкой">
  <p:cSld name="19_ТС заголовок в 1 строку c картинкой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/>
          <p:nvPr/>
        </p:nvSpPr>
        <p:spPr>
          <a:xfrm flipH="1" rot="10800000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С заголовок в 1 строку c картинкой">
  <p:cSld name="18_ТС заголовок в 1 строку c картинкой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4" name="Google Shape;74;p22"/>
          <p:cNvSpPr/>
          <p:nvPr/>
        </p:nvSpPr>
        <p:spPr>
          <a:xfrm flipH="1" rot="10800000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515">
          <p15:clr>
            <a:srgbClr val="FBAE40"/>
          </p15:clr>
        </p15:guide>
        <p15:guide id="2" pos="623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ТС заголовок в 1 строку c картинкой">
  <p:cSld name="35_ТС заголовок в 1 строку c картинкой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/>
          <p:nvPr/>
        </p:nvSpPr>
        <p:spPr>
          <a:xfrm flipH="1" rot="10800000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3"/>
          <p:cNvSpPr/>
          <p:nvPr/>
        </p:nvSpPr>
        <p:spPr>
          <a:xfrm flipH="1" rot="10800000">
            <a:off x="7001806" y="-2277"/>
            <a:ext cx="5795688" cy="7145900"/>
          </a:xfrm>
          <a:custGeom>
            <a:rect b="b" l="l" r="r" t="t"/>
            <a:pathLst>
              <a:path extrusionOk="0" h="7145900" w="5795688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ТС заголовок в 1 строку c картинкой">
  <p:cSld name="31_ТС заголовок в 1 строку c картинкой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ТС заголовок в 1 строку c картинкой">
  <p:cSld name="33_ТС заголовок в 1 строку c картинкой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ТС заголовок в 1 строку c картинкой">
  <p:cSld name="22_ТС заголовок в 1 строку c картинкой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ТС заголовок в 1 строку c картинкой">
  <p:cSld name="25_ТС заголовок в 1 строку c картинкой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8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8"/>
          <p:cNvSpPr/>
          <p:nvPr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28"/>
          <p:cNvGrpSpPr/>
          <p:nvPr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</p:grpSpPr>
        <p:sp>
          <p:nvSpPr>
            <p:cNvPr id="92" name="Google Shape;92;p28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8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8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8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8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8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28"/>
          <p:cNvSpPr/>
          <p:nvPr>
            <p:ph idx="2" type="pic"/>
          </p:nvPr>
        </p:nvSpPr>
        <p:spPr>
          <a:xfrm>
            <a:off x="1887231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99" name="Google Shape;99;p28"/>
          <p:cNvGrpSpPr/>
          <p:nvPr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</p:grpSpPr>
        <p:sp>
          <p:nvSpPr>
            <p:cNvPr id="100" name="Google Shape;100;p28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8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8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8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8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8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28"/>
          <p:cNvSpPr/>
          <p:nvPr>
            <p:ph idx="3" type="pic"/>
          </p:nvPr>
        </p:nvSpPr>
        <p:spPr>
          <a:xfrm>
            <a:off x="6238915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07" name="Google Shape;107;p2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9"/>
          <p:cNvSpPr/>
          <p:nvPr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29"/>
          <p:cNvGrpSpPr/>
          <p:nvPr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</p:grpSpPr>
        <p:sp>
          <p:nvSpPr>
            <p:cNvPr id="112" name="Google Shape;112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29"/>
          <p:cNvSpPr/>
          <p:nvPr>
            <p:ph idx="2" type="pic"/>
          </p:nvPr>
        </p:nvSpPr>
        <p:spPr>
          <a:xfrm>
            <a:off x="1887230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19" name="Google Shape;119;p29"/>
          <p:cNvGrpSpPr/>
          <p:nvPr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</p:grpSpPr>
        <p:sp>
          <p:nvSpPr>
            <p:cNvPr id="120" name="Google Shape;120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29"/>
          <p:cNvSpPr/>
          <p:nvPr>
            <p:ph idx="3" type="pic"/>
          </p:nvPr>
        </p:nvSpPr>
        <p:spPr>
          <a:xfrm>
            <a:off x="5867202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27" name="Google Shape;127;p29"/>
          <p:cNvGrpSpPr/>
          <p:nvPr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</p:grpSpPr>
        <p:sp>
          <p:nvSpPr>
            <p:cNvPr id="128" name="Google Shape;128;p29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9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9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9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9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9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29"/>
          <p:cNvSpPr/>
          <p:nvPr>
            <p:ph idx="4" type="pic"/>
          </p:nvPr>
        </p:nvSpPr>
        <p:spPr>
          <a:xfrm>
            <a:off x="9839313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5" name="Google Shape;135;p2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/>
          <p:nvPr/>
        </p:nvSpPr>
        <p:spPr>
          <a:xfrm>
            <a:off x="0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0"/>
          <p:cNvSpPr/>
          <p:nvPr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30"/>
          <p:cNvGrpSpPr/>
          <p:nvPr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</p:grpSpPr>
        <p:sp>
          <p:nvSpPr>
            <p:cNvPr id="140" name="Google Shape;140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30"/>
          <p:cNvSpPr/>
          <p:nvPr>
            <p:ph idx="2" type="pic"/>
          </p:nvPr>
        </p:nvSpPr>
        <p:spPr>
          <a:xfrm>
            <a:off x="989160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47" name="Google Shape;147;p30"/>
          <p:cNvGrpSpPr/>
          <p:nvPr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</p:grpSpPr>
        <p:sp>
          <p:nvSpPr>
            <p:cNvPr id="148" name="Google Shape;148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30"/>
          <p:cNvSpPr/>
          <p:nvPr>
            <p:ph idx="3" type="pic"/>
          </p:nvPr>
        </p:nvSpPr>
        <p:spPr>
          <a:xfrm>
            <a:off x="4726746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5" name="Google Shape;155;p30"/>
          <p:cNvGrpSpPr/>
          <p:nvPr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</p:grpSpPr>
        <p:sp>
          <p:nvSpPr>
            <p:cNvPr id="156" name="Google Shape;156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30"/>
          <p:cNvSpPr/>
          <p:nvPr>
            <p:ph idx="4" type="pic"/>
          </p:nvPr>
        </p:nvSpPr>
        <p:spPr>
          <a:xfrm>
            <a:off x="8399154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63" name="Google Shape;163;p30"/>
          <p:cNvGrpSpPr/>
          <p:nvPr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</p:grpSpPr>
        <p:sp>
          <p:nvSpPr>
            <p:cNvPr id="164" name="Google Shape;164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30"/>
          <p:cNvSpPr/>
          <p:nvPr>
            <p:ph idx="5" type="pic"/>
          </p:nvPr>
        </p:nvSpPr>
        <p:spPr>
          <a:xfrm>
            <a:off x="12071562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71" name="Google Shape;171;p30"/>
          <p:cNvGrpSpPr/>
          <p:nvPr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</p:grpSpPr>
        <p:sp>
          <p:nvSpPr>
            <p:cNvPr id="172" name="Google Shape;172;p30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0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0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0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30"/>
          <p:cNvSpPr/>
          <p:nvPr>
            <p:ph idx="6" type="pic"/>
          </p:nvPr>
        </p:nvSpPr>
        <p:spPr>
          <a:xfrm>
            <a:off x="15815978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С заголовок в 1 строку c картинкой">
  <p:cSld name="11_ТС заголовок в 1 строку c картинкой">
    <p:bg>
      <p:bgPr>
        <a:solidFill>
          <a:schemeClr val="accent6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ТС заголовок в 1 строку c картинкой">
  <p:cSld name="36_ТС заголовок в 1 строку c картинкой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ТС заголовок в 1 строку c картинкой">
  <p:cSld name="32_ТС заголовок в 1 строку c картинкой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86"/>
              <a:buFont typeface="Arial"/>
              <a:buNone/>
              <a:defRPr b="0" i="0" sz="7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1" type="subTitle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С заголовок в 1 строку c картинкой">
  <p:cSld name="7_ТС заголовок в 1 строку c картинкой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4"/>
          <p:cNvSpPr/>
          <p:nvPr>
            <p:ph idx="2" type="pic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4 строки">
  <p:cSld name="2_ТС заголовок в 4 строки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35"/>
          <p:cNvSpPr txBox="1"/>
          <p:nvPr>
            <p:ph idx="2" type="body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5"/>
          <p:cNvSpPr txBox="1"/>
          <p:nvPr>
            <p:ph idx="3" type="body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39"/>
              </a:lnSpc>
              <a:spcBef>
                <a:spcPts val="109"/>
              </a:spcBef>
              <a:spcAft>
                <a:spcPts val="0"/>
              </a:spcAft>
              <a:buClr>
                <a:srgbClr val="282828"/>
              </a:buClr>
              <a:buSzPts val="3051"/>
              <a:buFont typeface="Noto Sans Symbols"/>
              <a:buNone/>
              <a:defRPr b="0" i="0" sz="3051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5"/>
          <p:cNvSpPr txBox="1"/>
          <p:nvPr>
            <p:ph idx="4" type="body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9983"/>
              </a:lnSpc>
              <a:spcBef>
                <a:spcPts val="104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1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0" name="Google Shape;20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Custom Layout">
  <p:cSld name="53_Custom Layou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/>
          <p:nvPr/>
        </p:nvSpPr>
        <p:spPr>
          <a:xfrm flipH="1" rot="10800000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6"/>
          <p:cNvSpPr/>
          <p:nvPr>
            <p:ph idx="2" type="pic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4" name="Google Shape;204;p36"/>
          <p:cNvSpPr/>
          <p:nvPr>
            <p:ph idx="3" type="pic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5" name="Google Shape;205;p36"/>
          <p:cNvSpPr/>
          <p:nvPr>
            <p:ph idx="4" type="pic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06" name="Google Shape;206;p3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">
  <p:cSld name="1_DEFAULT"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Пользовательский макет">
  <p:cSld name="16_Пользовательский макет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/>
          <p:nvPr>
            <p:ph idx="2" type="pic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8"/>
          <p:cNvSpPr/>
          <p:nvPr>
            <p:ph idx="3" type="pic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8"/>
          <p:cNvSpPr/>
          <p:nvPr>
            <p:ph idx="4" type="pic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8"/>
          <p:cNvSpPr/>
          <p:nvPr>
            <p:ph idx="5" type="pic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38"/>
          <p:cNvSpPr/>
          <p:nvPr>
            <p:ph idx="6" type="pic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8"/>
          <p:cNvSpPr/>
          <p:nvPr>
            <p:ph idx="7" type="pic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None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1122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1122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1122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1122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8"/>
          <p:cNvSpPr txBox="1"/>
          <p:nvPr>
            <p:ph idx="8" type="body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8"/>
          <p:cNvSpPr txBox="1"/>
          <p:nvPr>
            <p:ph idx="9" type="body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8"/>
          <p:cNvSpPr txBox="1"/>
          <p:nvPr>
            <p:ph idx="13" type="body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8"/>
          <p:cNvSpPr txBox="1"/>
          <p:nvPr>
            <p:ph idx="14" type="body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8"/>
          <p:cNvSpPr txBox="1"/>
          <p:nvPr>
            <p:ph idx="15" type="body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38"/>
          <p:cNvSpPr txBox="1"/>
          <p:nvPr>
            <p:ph type="title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Пользовательский макет">
  <p:cSld name="17_Пользовательский макет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5"/>
          <p:cNvPicPr preferRelativeResize="0"/>
          <p:nvPr/>
        </p:nvPicPr>
        <p:blipFill rotWithShape="1">
          <a:blip r:embed="rId2">
            <a:alphaModFix/>
          </a:blip>
          <a:srcRect b="7264" l="0" r="0" t="0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3 строки">
  <p:cSld name="2_ТС заголовок в 3 строки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/>
          <p:nvPr/>
        </p:nvSpPr>
        <p:spPr>
          <a:xfrm rot="10800000">
            <a:off x="-6352" y="-18661"/>
            <a:ext cx="4544483" cy="11191876"/>
          </a:xfrm>
          <a:custGeom>
            <a:rect b="b" l="l" r="r" t="t"/>
            <a:pathLst>
              <a:path extrusionOk="0" h="11191876" w="4544483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012" y="361949"/>
            <a:ext cx="3852000" cy="157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ТС заголовок в 1 строку c картинкой">
  <p:cSld name="41_ТС заголовок в 1 строку c картинкой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343" y="322101"/>
            <a:ext cx="3852000" cy="150495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7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cxnSp>
        <p:nvCxnSpPr>
          <p:cNvPr id="23" name="Google Shape;23;p7"/>
          <p:cNvCxnSpPr/>
          <p:nvPr/>
        </p:nvCxnSpPr>
        <p:spPr>
          <a:xfrm>
            <a:off x="4336472" y="621114"/>
            <a:ext cx="0" cy="90692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" name="Google Shape;24;p7"/>
          <p:cNvSpPr/>
          <p:nvPr>
            <p:ph idx="3" type="pic"/>
          </p:nvPr>
        </p:nvSpPr>
        <p:spPr>
          <a:xfrm>
            <a:off x="4808538" y="655334"/>
            <a:ext cx="3406775" cy="8384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С заголовок в 1 строку c картинкой">
  <p:cSld name="16_ТС заголовок в 1 строку c картинкой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 b="12816" l="0" r="0" t="4375"/>
          <a:stretch/>
        </p:blipFill>
        <p:spPr>
          <a:xfrm>
            <a:off x="0" y="-1"/>
            <a:ext cx="19823463" cy="111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С заголовок в 1 строку c картинкой">
  <p:cSld name="20_ТС заголовок в 1 строку c картинкой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/>
          <p:nvPr/>
        </p:nvSpPr>
        <p:spPr>
          <a:xfrm rot="10800000">
            <a:off x="7161025" y="-2"/>
            <a:ext cx="12255499" cy="10440990"/>
          </a:xfrm>
          <a:prstGeom prst="round1Rect">
            <a:avLst>
              <a:gd fmla="val 1611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9"/>
          <p:cNvSpPr/>
          <p:nvPr/>
        </p:nvSpPr>
        <p:spPr>
          <a:xfrm rot="10800000">
            <a:off x="13307828" y="0"/>
            <a:ext cx="6491472" cy="10440988"/>
          </a:xfrm>
          <a:custGeom>
            <a:rect b="b" l="l" r="r" t="t"/>
            <a:pathLst>
              <a:path extrusionOk="0" h="10287006" w="6491472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ТС заголовок в 1 строку c картинкой">
  <p:cSld name="29_ТС заголовок в 1 строку c картинкой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3">
          <p15:clr>
            <a:srgbClr val="F26B43"/>
          </p15:clr>
        </p15:guide>
        <p15:guide id="2" orient="horz" pos="453">
          <p15:clr>
            <a:srgbClr val="F26B43"/>
          </p15:clr>
        </p15:guide>
        <p15:guide id="3" pos="12019">
          <p15:clr>
            <a:srgbClr val="F26B43"/>
          </p15:clr>
        </p15:guide>
        <p15:guide id="4" orient="horz" pos="65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/>
        </p:nvSpPr>
        <p:spPr>
          <a:xfrm>
            <a:off x="719138" y="8091058"/>
            <a:ext cx="8618962" cy="18910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Noto Sans Symbols"/>
              <a:buNone/>
            </a:pPr>
            <a:r>
              <a:rPr b="1" i="0" lang="ru-RU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Деревья</a:t>
            </a:r>
            <a:endParaRPr/>
          </a:p>
        </p:txBody>
      </p:sp>
      <p:pic>
        <p:nvPicPr>
          <p:cNvPr id="231" name="Google Shape;231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" l="26363" r="3007" t="-7636"/>
          <a:stretch/>
        </p:blipFill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/>
          <p:nvPr/>
        </p:nvSpPr>
        <p:spPr>
          <a:xfrm>
            <a:off x="686480" y="537196"/>
            <a:ext cx="688997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Red-black tree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9"/>
          <p:cNvSpPr/>
          <p:nvPr/>
        </p:nvSpPr>
        <p:spPr>
          <a:xfrm rot="10800000">
            <a:off x="9062356" y="-5097"/>
            <a:ext cx="10736943" cy="10446083"/>
          </a:xfrm>
          <a:prstGeom prst="round1Rect">
            <a:avLst>
              <a:gd fmla="val 20528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9811" y="1778111"/>
            <a:ext cx="8702032" cy="687603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9"/>
          <p:cNvSpPr txBox="1"/>
          <p:nvPr/>
        </p:nvSpPr>
        <p:spPr>
          <a:xfrm>
            <a:off x="604835" y="2552778"/>
            <a:ext cx="7592106" cy="1105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Вершина имеют цвет (как думаете какие?), и на цвета наложены некоторые правила:</a:t>
            </a:r>
            <a:endParaRPr/>
          </a:p>
        </p:txBody>
      </p:sp>
      <p:sp>
        <p:nvSpPr>
          <p:cNvPr id="332" name="Google Shape;332;p49"/>
          <p:cNvSpPr txBox="1"/>
          <p:nvPr/>
        </p:nvSpPr>
        <p:spPr>
          <a:xfrm>
            <a:off x="604835" y="4502846"/>
            <a:ext cx="72003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▪"/>
            </a:pPr>
            <a:r>
              <a:rPr b="0" i="0" lang="ru-RU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 пути от корня до любого листа одинаковое количество черных вершин</a:t>
            </a:r>
            <a:endParaRPr/>
          </a:p>
          <a:p>
            <a:pPr indent="-457200" lvl="0" marL="457200" marR="0" rtl="0" algn="l">
              <a:lnSpc>
                <a:spcPct val="138461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▪"/>
            </a:pPr>
            <a:r>
              <a:rPr b="0" i="0" lang="ru-RU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 красной вершины нет красных детей</a:t>
            </a:r>
            <a:br>
              <a:rPr b="0" i="0" lang="ru-RU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9"/>
          <p:cNvSpPr txBox="1"/>
          <p:nvPr/>
        </p:nvSpPr>
        <p:spPr>
          <a:xfrm>
            <a:off x="604835" y="9032214"/>
            <a:ext cx="7200222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None/>
            </a:pPr>
            <a:r>
              <a:rPr b="0" i="0" lang="ru-RU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Может ли дерево состоять только из вершин одного цвета? При каких условиях? </a:t>
            </a:r>
            <a:endParaRPr/>
          </a:p>
        </p:txBody>
      </p:sp>
      <p:pic>
        <p:nvPicPr>
          <p:cNvPr id="334" name="Google Shape;33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151" y="7907940"/>
            <a:ext cx="846364" cy="846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/>
          <p:nvPr/>
        </p:nvSpPr>
        <p:spPr>
          <a:xfrm>
            <a:off x="7075825" y="2302325"/>
            <a:ext cx="12004500" cy="7305300"/>
          </a:xfrm>
          <a:prstGeom prst="roundRect">
            <a:avLst>
              <a:gd fmla="val 546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0"/>
          <p:cNvSpPr txBox="1"/>
          <p:nvPr/>
        </p:nvSpPr>
        <p:spPr>
          <a:xfrm>
            <a:off x="719138" y="565274"/>
            <a:ext cx="8784091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Декартовое дерево</a:t>
            </a:r>
            <a:endParaRPr/>
          </a:p>
        </p:txBody>
      </p:sp>
      <p:pic>
        <p:nvPicPr>
          <p:cNvPr id="341" name="Google Shape;34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2750" y="3707650"/>
            <a:ext cx="10523450" cy="430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0"/>
          <p:cNvSpPr/>
          <p:nvPr/>
        </p:nvSpPr>
        <p:spPr>
          <a:xfrm>
            <a:off x="719150" y="3045350"/>
            <a:ext cx="5415300" cy="4598400"/>
          </a:xfrm>
          <a:prstGeom prst="roundRect">
            <a:avLst>
              <a:gd fmla="val 918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0"/>
          <p:cNvSpPr txBox="1"/>
          <p:nvPr/>
        </p:nvSpPr>
        <p:spPr>
          <a:xfrm>
            <a:off x="1151845" y="4347653"/>
            <a:ext cx="5248956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Смесь кучи и BST. У каждой вершины есть два значения. Итоговая структура является BST относительно первого значения и кучей относительно второго. </a:t>
            </a:r>
            <a:endParaRPr/>
          </a:p>
        </p:txBody>
      </p:sp>
      <p:pic>
        <p:nvPicPr>
          <p:cNvPr id="344" name="Google Shape;34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1845" y="3487276"/>
            <a:ext cx="321714" cy="593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/>
          <p:nvPr/>
        </p:nvSpPr>
        <p:spPr>
          <a:xfrm>
            <a:off x="5436106" y="2302329"/>
            <a:ext cx="13644057" cy="7625442"/>
          </a:xfrm>
          <a:prstGeom prst="roundRect">
            <a:avLst>
              <a:gd fmla="val 546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1"/>
          <p:cNvSpPr txBox="1"/>
          <p:nvPr/>
        </p:nvSpPr>
        <p:spPr>
          <a:xfrm>
            <a:off x="719138" y="565274"/>
            <a:ext cx="8784091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Декартовое дерево</a:t>
            </a:r>
            <a:endParaRPr/>
          </a:p>
        </p:txBody>
      </p:sp>
      <p:pic>
        <p:nvPicPr>
          <p:cNvPr id="351" name="Google Shape;35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0059" y="3707639"/>
            <a:ext cx="12196149" cy="499443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1"/>
          <p:cNvSpPr/>
          <p:nvPr/>
        </p:nvSpPr>
        <p:spPr>
          <a:xfrm>
            <a:off x="719138" y="3045352"/>
            <a:ext cx="5910264" cy="3616705"/>
          </a:xfrm>
          <a:prstGeom prst="roundRect">
            <a:avLst>
              <a:gd fmla="val 918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1"/>
          <p:cNvSpPr txBox="1"/>
          <p:nvPr/>
        </p:nvSpPr>
        <p:spPr>
          <a:xfrm>
            <a:off x="1151845" y="4347653"/>
            <a:ext cx="5248956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Полезная статья про реализация Декартового дерева</a:t>
            </a:r>
            <a:endParaRPr/>
          </a:p>
        </p:txBody>
      </p:sp>
      <p:pic>
        <p:nvPicPr>
          <p:cNvPr id="354" name="Google Shape;35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1845" y="3487276"/>
            <a:ext cx="321714" cy="59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7470" y="7405080"/>
            <a:ext cx="23368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/>
          <p:nvPr>
            <p:ph type="title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124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9000"/>
              <a:buFont typeface="Arial"/>
              <a:buNone/>
            </a:pPr>
            <a:r>
              <a:rPr b="1" i="0" lang="ru-RU" sz="90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Спасибо!</a:t>
            </a:r>
            <a:endParaRPr b="1" i="0" sz="9000" u="none" cap="none" strike="noStrike">
              <a:solidFill>
                <a:srgbClr val="1A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713" y="1902410"/>
            <a:ext cx="6840538" cy="6840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/>
        </p:nvSpPr>
        <p:spPr>
          <a:xfrm>
            <a:off x="670151" y="509274"/>
            <a:ext cx="59646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Куча</a:t>
            </a:r>
            <a:endParaRPr/>
          </a:p>
        </p:txBody>
      </p:sp>
      <p:sp>
        <p:nvSpPr>
          <p:cNvPr id="237" name="Google Shape;237;p41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rgbClr val="FDFC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1"/>
          <p:cNvSpPr txBox="1"/>
          <p:nvPr/>
        </p:nvSpPr>
        <p:spPr>
          <a:xfrm>
            <a:off x="719138" y="2111538"/>
            <a:ext cx="6612391" cy="2069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Куча –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очень популярная структура на собеседованиях. Позволяет нам добавлять, удалять и искать миниуму за O(log n)</a:t>
            </a:r>
            <a:endParaRPr/>
          </a:p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16877"/>
            <a:ext cx="7772400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воичная куча — Википедия" id="240" name="Google Shape;24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0856" y="1797143"/>
            <a:ext cx="9699792" cy="7565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78192" y="7330311"/>
            <a:ext cx="2679366" cy="2563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/>
        </p:nvSpPr>
        <p:spPr>
          <a:xfrm>
            <a:off x="670151" y="509274"/>
            <a:ext cx="59646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BST</a:t>
            </a:r>
            <a:endParaRPr b="1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2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rgbClr val="FDFC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719138" y="2111538"/>
            <a:ext cx="6612391" cy="2069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Binary Search Tree –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очень популярная структура на собеседованиях. Позволяет нам добавлять, удалять и искать элементы за O(log n)</a:t>
            </a:r>
            <a:endParaRPr/>
          </a:p>
        </p:txBody>
      </p:sp>
      <p:pic>
        <p:nvPicPr>
          <p:cNvPr id="249" name="Google Shape;24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16877"/>
            <a:ext cx="7772400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2"/>
          <p:cNvPicPr preferRelativeResize="0"/>
          <p:nvPr/>
        </p:nvPicPr>
        <p:blipFill rotWithShape="1">
          <a:blip r:embed="rId4">
            <a:alphaModFix/>
          </a:blip>
          <a:srcRect b="0" l="6554" r="7530" t="0"/>
          <a:stretch/>
        </p:blipFill>
        <p:spPr>
          <a:xfrm>
            <a:off x="8290015" y="1063272"/>
            <a:ext cx="10046427" cy="8591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/>
          <p:nvPr/>
        </p:nvSpPr>
        <p:spPr>
          <a:xfrm>
            <a:off x="8049985" y="719138"/>
            <a:ext cx="10630354" cy="9721850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719138" y="558737"/>
            <a:ext cx="7151233" cy="1959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Основные свойства BST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1662900" y="6338660"/>
            <a:ext cx="4513217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 каждой вершины может быть один, два или ни одного сына. </a:t>
            </a:r>
            <a:endParaRPr/>
          </a:p>
        </p:txBody>
      </p:sp>
      <p:sp>
        <p:nvSpPr>
          <p:cNvPr id="258" name="Google Shape;258;p43"/>
          <p:cNvSpPr txBox="1"/>
          <p:nvPr/>
        </p:nvSpPr>
        <p:spPr>
          <a:xfrm>
            <a:off x="1706624" y="8004721"/>
            <a:ext cx="5089979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Все вершины в левом поддереве меньше, чем значение в вершине, </a:t>
            </a:r>
            <a:b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 в правой больше, это условие выполняется для каждой вершины.</a:t>
            </a:r>
            <a:endParaRPr/>
          </a:p>
        </p:txBody>
      </p:sp>
      <p:pic>
        <p:nvPicPr>
          <p:cNvPr id="259" name="Google Shape;25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749738" y="6352931"/>
            <a:ext cx="612004" cy="61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749737" y="8018992"/>
            <a:ext cx="612004" cy="61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4868" y="2784251"/>
            <a:ext cx="9940588" cy="559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/>
          <p:nvPr/>
        </p:nvSpPr>
        <p:spPr>
          <a:xfrm>
            <a:off x="9738453" y="1892789"/>
            <a:ext cx="9341709" cy="2694555"/>
          </a:xfrm>
          <a:prstGeom prst="roundRect">
            <a:avLst>
              <a:gd fmla="val 1143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4"/>
          <p:cNvSpPr/>
          <p:nvPr/>
        </p:nvSpPr>
        <p:spPr>
          <a:xfrm>
            <a:off x="9738453" y="4819611"/>
            <a:ext cx="9341709" cy="2694555"/>
          </a:xfrm>
          <a:prstGeom prst="roundRect">
            <a:avLst>
              <a:gd fmla="val 9945" name="adj"/>
            </a:avLst>
          </a:prstGeom>
          <a:solidFill>
            <a:srgbClr val="B3DD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4"/>
          <p:cNvSpPr/>
          <p:nvPr/>
        </p:nvSpPr>
        <p:spPr>
          <a:xfrm>
            <a:off x="9738453" y="7746433"/>
            <a:ext cx="9341709" cy="2694555"/>
          </a:xfrm>
          <a:prstGeom prst="roundRect">
            <a:avLst>
              <a:gd fmla="val 9674" name="adj"/>
            </a:avLst>
          </a:prstGeom>
          <a:solidFill>
            <a:srgbClr val="A5DBA9">
              <a:alpha val="65882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4"/>
          <p:cNvSpPr/>
          <p:nvPr/>
        </p:nvSpPr>
        <p:spPr>
          <a:xfrm>
            <a:off x="719138" y="5403169"/>
            <a:ext cx="8718775" cy="5037818"/>
          </a:xfrm>
          <a:prstGeom prst="roundRect">
            <a:avLst>
              <a:gd fmla="val 622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4"/>
          <p:cNvSpPr txBox="1"/>
          <p:nvPr/>
        </p:nvSpPr>
        <p:spPr>
          <a:xfrm>
            <a:off x="702809" y="558737"/>
            <a:ext cx="8882062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Поиск вершины в BST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4"/>
          <p:cNvSpPr/>
          <p:nvPr/>
        </p:nvSpPr>
        <p:spPr>
          <a:xfrm>
            <a:off x="719138" y="1892790"/>
            <a:ext cx="8718775" cy="3161211"/>
          </a:xfrm>
          <a:prstGeom prst="roundRect">
            <a:avLst>
              <a:gd fmla="val 10615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2" name="Google Shape;272;p44"/>
          <p:cNvGraphicFramePr/>
          <p:nvPr/>
        </p:nvGraphicFramePr>
        <p:xfrm>
          <a:off x="1019678" y="2036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{EE394147-90D0-4F73-B9D7-56E480441522}</a:tableStyleId>
              </a:tblPr>
              <a:tblGrid>
                <a:gridCol w="7095625"/>
              </a:tblGrid>
              <a:tr h="287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C28C"/>
                        </a:buClr>
                        <a:buSzPts val="2400"/>
                        <a:buFont typeface="Consolas"/>
                        <a:buNone/>
                      </a:pPr>
                      <a:r>
                        <a:rPr lang="ru-RU" sz="24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</a:t>
                      </a: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ru-RU" sz="2400" u="none" cap="none" strike="noStrike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find</a:t>
                      </a: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(node, x):</a:t>
                      </a:r>
                      <a:b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ru-RU" sz="24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node.val == x:</a:t>
                      </a:r>
                      <a:b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ru-RU" sz="24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node</a:t>
                      </a:r>
                      <a:b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ru-RU" sz="24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node.val &lt; x:</a:t>
                      </a:r>
                      <a:b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ru-RU" sz="24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find(node.r, x)</a:t>
                      </a:r>
                      <a:b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ru-RU" sz="24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ru-RU" sz="24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find(node.l, x)</a:t>
                      </a:r>
                      <a:endParaRPr sz="2400" u="none" cap="none" strike="noStrike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31800" marB="131800" marR="131800" marL="1318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  <p:pic>
        <p:nvPicPr>
          <p:cNvPr id="273" name="Google Shape;27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666" y="5580062"/>
            <a:ext cx="5237718" cy="437750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4"/>
          <p:cNvSpPr txBox="1"/>
          <p:nvPr/>
        </p:nvSpPr>
        <p:spPr>
          <a:xfrm>
            <a:off x="11598488" y="2687351"/>
            <a:ext cx="5744849" cy="1105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Какая сложность у этого поиска? </a:t>
            </a:r>
            <a:b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 лучшем, в худшем случае?</a:t>
            </a:r>
            <a:endParaRPr/>
          </a:p>
        </p:txBody>
      </p:sp>
      <p:sp>
        <p:nvSpPr>
          <p:cNvPr id="275" name="Google Shape;275;p44"/>
          <p:cNvSpPr txBox="1"/>
          <p:nvPr/>
        </p:nvSpPr>
        <p:spPr>
          <a:xfrm>
            <a:off x="11598489" y="5614173"/>
            <a:ext cx="4236880" cy="1105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на поиск влияет структура дерева? </a:t>
            </a:r>
            <a:endParaRPr/>
          </a:p>
        </p:txBody>
      </p:sp>
      <p:sp>
        <p:nvSpPr>
          <p:cNvPr id="276" name="Google Shape;276;p44"/>
          <p:cNvSpPr txBox="1"/>
          <p:nvPr/>
        </p:nvSpPr>
        <p:spPr>
          <a:xfrm>
            <a:off x="11598489" y="8540995"/>
            <a:ext cx="5156664" cy="1105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построить BST </a:t>
            </a:r>
            <a:b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из отсортированного массива? </a:t>
            </a:r>
            <a:endParaRPr/>
          </a:p>
        </p:txBody>
      </p:sp>
      <p:pic>
        <p:nvPicPr>
          <p:cNvPr id="277" name="Google Shape;27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3139" y="2847019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3139" y="5773841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3139" y="8700663"/>
            <a:ext cx="579793" cy="590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/>
        </p:nvSpPr>
        <p:spPr>
          <a:xfrm>
            <a:off x="1865539" y="2184960"/>
            <a:ext cx="9903278" cy="1959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можно балансировать BST?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1986" y="620386"/>
            <a:ext cx="7772400" cy="454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/>
        </p:nvSpPr>
        <p:spPr>
          <a:xfrm>
            <a:off x="1865539" y="2184960"/>
            <a:ext cx="9903278" cy="1959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15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Noto Sans Symbols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можно балансировать BST?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6"/>
          <p:cNvSpPr/>
          <p:nvPr/>
        </p:nvSpPr>
        <p:spPr>
          <a:xfrm>
            <a:off x="1865539" y="5044104"/>
            <a:ext cx="4954814" cy="4159461"/>
          </a:xfrm>
          <a:prstGeom prst="roundRect">
            <a:avLst>
              <a:gd fmla="val 8296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6"/>
          <p:cNvSpPr/>
          <p:nvPr/>
        </p:nvSpPr>
        <p:spPr>
          <a:xfrm>
            <a:off x="7422243" y="5044104"/>
            <a:ext cx="4954814" cy="4159461"/>
          </a:xfrm>
          <a:prstGeom prst="roundRect">
            <a:avLst>
              <a:gd fmla="val 9082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6"/>
          <p:cNvSpPr/>
          <p:nvPr/>
        </p:nvSpPr>
        <p:spPr>
          <a:xfrm>
            <a:off x="12978947" y="5060146"/>
            <a:ext cx="4954814" cy="4159461"/>
          </a:xfrm>
          <a:prstGeom prst="roundRect">
            <a:avLst>
              <a:gd fmla="val 7904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1986" y="620386"/>
            <a:ext cx="7772400" cy="454503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6"/>
          <p:cNvSpPr txBox="1"/>
          <p:nvPr/>
        </p:nvSpPr>
        <p:spPr>
          <a:xfrm>
            <a:off x="2339067" y="7322515"/>
            <a:ext cx="1857376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AVL</a:t>
            </a:r>
            <a:endParaRPr/>
          </a:p>
        </p:txBody>
      </p:sp>
      <p:sp>
        <p:nvSpPr>
          <p:cNvPr id="296" name="Google Shape;296;p46"/>
          <p:cNvSpPr txBox="1"/>
          <p:nvPr/>
        </p:nvSpPr>
        <p:spPr>
          <a:xfrm>
            <a:off x="7911646" y="7368040"/>
            <a:ext cx="3392261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Red-black tree</a:t>
            </a:r>
            <a:endParaRPr/>
          </a:p>
        </p:txBody>
      </p:sp>
      <p:sp>
        <p:nvSpPr>
          <p:cNvPr id="297" name="Google Shape;297;p46"/>
          <p:cNvSpPr txBox="1"/>
          <p:nvPr/>
        </p:nvSpPr>
        <p:spPr>
          <a:xfrm>
            <a:off x="13524140" y="7368040"/>
            <a:ext cx="3163661" cy="1140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Treap 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(Куча+Дерево) </a:t>
            </a:r>
            <a:endParaRPr/>
          </a:p>
        </p:txBody>
      </p:sp>
      <p:pic>
        <p:nvPicPr>
          <p:cNvPr id="298" name="Google Shape;29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9067" y="5516024"/>
            <a:ext cx="606310" cy="60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1410" y="5516024"/>
            <a:ext cx="606310" cy="60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73124" y="5516024"/>
            <a:ext cx="606310" cy="606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/>
          <p:nvPr/>
        </p:nvSpPr>
        <p:spPr>
          <a:xfrm rot="10800000">
            <a:off x="0" y="-5094"/>
            <a:ext cx="19799300" cy="4441371"/>
          </a:xfrm>
          <a:prstGeom prst="round1Rect">
            <a:avLst>
              <a:gd fmla="val 3741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7"/>
          <p:cNvSpPr txBox="1"/>
          <p:nvPr/>
        </p:nvSpPr>
        <p:spPr>
          <a:xfrm>
            <a:off x="1617207" y="1482021"/>
            <a:ext cx="248126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Noto Sans Symbols"/>
              <a:buNone/>
            </a:pPr>
            <a:r>
              <a:rPr b="1" i="0" lang="ru-RU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AVL</a:t>
            </a:r>
            <a:endParaRPr b="1" i="0" sz="9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8223" y="5685904"/>
            <a:ext cx="16654463" cy="384645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7"/>
          <p:cNvSpPr txBox="1"/>
          <p:nvPr/>
        </p:nvSpPr>
        <p:spPr>
          <a:xfrm>
            <a:off x="5013209" y="1590014"/>
            <a:ext cx="13691734" cy="1052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Основное свойство — у любой вершины глубина левого и правого поддерева отличается 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 более, чем на 1. Чтобы поддерживать это свойства нужно его переподвешивать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/>
        </p:nvSpPr>
        <p:spPr>
          <a:xfrm>
            <a:off x="1617207" y="1482021"/>
            <a:ext cx="248126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Noto Sans Symbols"/>
              <a:buNone/>
            </a:pPr>
            <a:r>
              <a:rPr b="1" i="0" lang="ru-RU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AVL</a:t>
            </a:r>
            <a:endParaRPr b="1" i="0" sz="9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8"/>
          <p:cNvSpPr/>
          <p:nvPr/>
        </p:nvSpPr>
        <p:spPr>
          <a:xfrm>
            <a:off x="8840385" y="1734551"/>
            <a:ext cx="8941430" cy="2449595"/>
          </a:xfrm>
          <a:prstGeom prst="roundRect">
            <a:avLst>
              <a:gd fmla="val 1143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8"/>
          <p:cNvSpPr/>
          <p:nvPr/>
        </p:nvSpPr>
        <p:spPr>
          <a:xfrm>
            <a:off x="8840385" y="4520187"/>
            <a:ext cx="8941430" cy="2449595"/>
          </a:xfrm>
          <a:prstGeom prst="roundRect">
            <a:avLst>
              <a:gd fmla="val 9945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8"/>
          <p:cNvSpPr/>
          <p:nvPr/>
        </p:nvSpPr>
        <p:spPr>
          <a:xfrm>
            <a:off x="8840375" y="7305825"/>
            <a:ext cx="8941500" cy="2886000"/>
          </a:xfrm>
          <a:prstGeom prst="roundRect">
            <a:avLst>
              <a:gd fmla="val 9674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8"/>
          <p:cNvSpPr txBox="1"/>
          <p:nvPr/>
        </p:nvSpPr>
        <p:spPr>
          <a:xfrm>
            <a:off x="10700420" y="2406633"/>
            <a:ext cx="4370852" cy="1105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 сколько работает поиск в этом дереве? </a:t>
            </a:r>
            <a:endParaRPr/>
          </a:p>
        </p:txBody>
      </p:sp>
      <p:sp>
        <p:nvSpPr>
          <p:cNvPr id="318" name="Google Shape;318;p48"/>
          <p:cNvSpPr txBox="1"/>
          <p:nvPr/>
        </p:nvSpPr>
        <p:spPr>
          <a:xfrm>
            <a:off x="10700420" y="5448749"/>
            <a:ext cx="5301580" cy="59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доказать эту сложность?</a:t>
            </a:r>
            <a:endParaRPr/>
          </a:p>
        </p:txBody>
      </p:sp>
      <p:sp>
        <p:nvSpPr>
          <p:cNvPr id="319" name="Google Shape;319;p48"/>
          <p:cNvSpPr txBox="1"/>
          <p:nvPr/>
        </p:nvSpPr>
        <p:spPr>
          <a:xfrm>
            <a:off x="10700420" y="7977905"/>
            <a:ext cx="6558880" cy="1105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Сколько дополнительной памяти нужно для хранения информации о вершине?</a:t>
            </a:r>
            <a:endParaRPr/>
          </a:p>
        </p:txBody>
      </p:sp>
      <p:pic>
        <p:nvPicPr>
          <p:cNvPr id="320" name="Google Shape;32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5070" y="2566301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5070" y="5449911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5070" y="8137573"/>
            <a:ext cx="579793" cy="5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470" y="4381943"/>
            <a:ext cx="7772400" cy="6778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